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4" r:id="rId3"/>
    <p:sldId id="267" r:id="rId4"/>
    <p:sldId id="268" r:id="rId5"/>
    <p:sldId id="275" r:id="rId6"/>
    <p:sldId id="277" r:id="rId7"/>
    <p:sldId id="309" r:id="rId8"/>
    <p:sldId id="310" r:id="rId9"/>
    <p:sldId id="311" r:id="rId10"/>
    <p:sldId id="312" r:id="rId11"/>
    <p:sldId id="313" r:id="rId12"/>
    <p:sldId id="282" r:id="rId13"/>
    <p:sldId id="281" r:id="rId14"/>
    <p:sldId id="262" r:id="rId15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53"/>
  </p:normalViewPr>
  <p:slideViewPr>
    <p:cSldViewPr snapToGrid="0">
      <p:cViewPr varScale="1">
        <p:scale>
          <a:sx n="81" d="100"/>
          <a:sy n="81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4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22528-82E1-495B-9ED9-436C1E041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5E86B-9D03-4C65-950A-1885923859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8" y="-9897"/>
            <a:ext cx="12295715" cy="4801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46" y="8864"/>
            <a:ext cx="1085204" cy="3376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59F95-A8A5-42D7-AAC5-7FAC99821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F8A11-AB4E-46B9-9579-1E1A5872BC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24" y="491268"/>
            <a:ext cx="3817062" cy="8266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70860" y="3928110"/>
            <a:ext cx="66605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专题赛题：深度学习模型可解释性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团队名：中山大学语言智能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汇报人：万凡琦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所属单位：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0186" y="1802269"/>
            <a:ext cx="938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首届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兴智杯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全国人工智能创新应用大赛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作品内容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3720" y="1529715"/>
            <a:ext cx="2019300" cy="74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赛题成</a:t>
            </a: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果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553720" y="5858510"/>
            <a:ext cx="5511165" cy="1205865"/>
          </a:xfrm>
        </p:spPr>
        <p:txBody>
          <a:bodyPr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1828800" y="2667000"/>
          <a:ext cx="853313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025"/>
                <a:gridCol w="5262245"/>
                <a:gridCol w="14198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实验名称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ricks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综合指标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最终结果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继续预训练+数据传递增强+FGM+分类阈值0.97+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字符重叠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聚类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0.884</a:t>
                      </a:r>
                      <a:endParaRPr lang="en-US" altLang="zh-CN" sz="10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最终结果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_wo 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继续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预训练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数据传递增强+FGM+分类阈值0.97+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字符重叠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聚类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0.875</a:t>
                      </a:r>
                      <a:endParaRPr lang="en-US" altLang="zh-CN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最终结果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_wo 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数据传递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增强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继续预训练+FGM+分类阈值0.97+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字符重叠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聚类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0.873</a:t>
                      </a:r>
                      <a:endParaRPr lang="en-US" altLang="zh-CN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最终结果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_wo FGM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继续预训练+数据传递增强+分类阈值0.97+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字符重叠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聚类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0.871</a:t>
                      </a:r>
                      <a:endParaRPr lang="en-US" altLang="zh-CN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最终结果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_wo 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分类阈值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继续预训练+数据传递增强+FGM+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字符重叠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聚类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0.870</a:t>
                      </a:r>
                      <a:endParaRPr lang="en-US" altLang="zh-CN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最终结果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_wo 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字符重叠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继续预训练+数据传递增强+FGM+分类阈值0.97+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聚类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0.859</a:t>
                      </a:r>
                      <a:endParaRPr lang="en-US" altLang="zh-CN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最终结果</a:t>
                      </a: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_wo 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聚类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继续预训练+数据传递增强+FGM+分类阈值0.97+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字符重叠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0.845</a:t>
                      </a:r>
                      <a:endParaRPr lang="en-US" altLang="zh-CN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作品内容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3720" y="1628140"/>
            <a:ext cx="11029315" cy="512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模型工程化能力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潜在应用场景：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任何句子相似度任务均可采用本方法，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无需新增标注数据与修改现有模型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，即可输出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做出答案判断的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依据文本片段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在需要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分析模型决策方式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或对模型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可靠性要求较高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的场景下，有着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潜在应用需求；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算法可靠性：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对于相似度模型部分，我们使用了多种提升模型鲁棒性的方式如：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传递数据增强，对抗训练，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R-Drop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对于可解释性模型部分，我们融合了字符重叠与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样本聚类；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部署难度：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pytorch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完成全部模型代码，可以很方便的转换为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ONNX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部署；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训练推理效率：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单次训练时间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4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2080 Ti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显卡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2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小时（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large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模型）；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推理时间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2080 Ti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显卡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分钟左右；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价值效益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720" y="1628140"/>
            <a:ext cx="11007725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价值效益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贡献：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为文本相似度任务以及其对应的可解释性任务提供了一套完备的，高性能的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技术方案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且可解释性模型能方便快捷的迁移到任何其它文本相似度任务中；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社会、经济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效益：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提升深度学习模型内部预测机制透明程度，为深度学习模型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行业落地应用提供解释性基础；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为有可解释需求高的深度学习应用场景，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解决信任危机；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721767" y="2933098"/>
            <a:ext cx="6748463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8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2798025" y="1847316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endParaRPr lang="en-US" altLang="zh-CN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3180" y="832051"/>
            <a:ext cx="127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798025" y="2873908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2</a:t>
            </a:r>
            <a:endParaRPr lang="en-US" altLang="zh-CN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798025" y="3893145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3</a:t>
            </a:r>
            <a:endParaRPr lang="en-US" altLang="zh-CN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07221" y="1974770"/>
            <a:ext cx="6089646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32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2000" spc="32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607221" y="4014477"/>
            <a:ext cx="6089646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32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价值效益</a:t>
            </a:r>
            <a:endParaRPr lang="zh-CN" altLang="en-US" sz="2000" spc="32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80960" y="981510"/>
            <a:ext cx="1034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16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53476" y="855512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07221" y="2994667"/>
            <a:ext cx="6089646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32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作品内容</a:t>
            </a:r>
            <a:endParaRPr lang="zh-CN" altLang="en-US" sz="2000" spc="32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720" y="1497965"/>
            <a:ext cx="1027239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成员介绍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万凡琦：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中山大学计算机专业一年级研究生，研究方向为</a:t>
            </a:r>
            <a:r>
              <a:rPr lang="zh-CN" altLang="en-US" sz="16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对话系统、信息检索；</a:t>
            </a:r>
            <a:endParaRPr lang="zh-CN" altLang="en-US" sz="160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杨涛：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中山大学计算机专业三年级博士生，研究方向为</a:t>
            </a:r>
            <a:r>
              <a:rPr lang="zh-CN" altLang="en-US" sz="16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可解释性、因果推理；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邓景豪：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中山大学计算机专业二年级研究生，研究方向为</a:t>
            </a:r>
            <a:r>
              <a:rPr lang="zh-CN" altLang="en-US" sz="16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可解释性、对比学习；</a:t>
            </a:r>
            <a:endParaRPr lang="zh-CN" altLang="en-US" sz="160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吴思越：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中山大学计算机专业二年级研究生，研究方向为</a:t>
            </a:r>
            <a:r>
              <a:rPr lang="zh-CN" altLang="en-US" sz="16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模型蒸馏、可解释性；</a:t>
            </a:r>
            <a:endParaRPr lang="zh-CN" altLang="en-US" sz="160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王朝阳：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中山大学计算机专业二年级研究生，研究方向为</a:t>
            </a:r>
            <a:r>
              <a:rPr lang="zh-CN" altLang="en-US" sz="16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提示学习；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分工介绍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数据收集：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杨涛、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万凡琦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继续预训练：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邓景豪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相似度模型：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万凡琦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可解释性模型：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吴思越、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杨涛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新方案调研：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杨涛、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邓景豪、王朝阳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作品内容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1510" y="1530985"/>
            <a:ext cx="10272395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</a:t>
            </a: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深度学习技术大幅提升了计算机视觉、自然语言处理、智能语音等应用任务的感知能力，技术成果已成功应用于多个行业场景。然而，由于深度学习模型内部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预测机制不透明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，导致基础核心算法在行业落地中的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准确度、鲁棒性、可靠性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难以进一步突破，同时也由于模型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决策原因难以追溯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，有关应用面临信任危机。因此，加强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算法可解释性分析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是加快人工智能规模化应用的重要推进路径；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本赛题为自然语言处理领域的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中文相似度计算模型可解释性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任务，旨在判断两条输入文本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相似程度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的同时给出做出答案判断的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依据文本片段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作品内容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3720" y="1529715"/>
            <a:ext cx="8665845" cy="4994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</a:t>
            </a: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任务：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给定两条输入文本，判断其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相似程度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的同时给出做出答案判断的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依据文本片段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难点：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对于相似度判断部分，难点在于区分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语义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字面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相似度；对于可解释性部分，难点在于使用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无监督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可解释性方法保证结果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合理性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忠诚性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数据分析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赛题数据包含两条输入文本和对应的相似度标签（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：不相似，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相似）；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两条输入文本的平均长度都在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左右；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训练集相似度标签分布：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42 / 58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；验证集相似度分布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 / 50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较为均衡；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7065" y="2261235"/>
            <a:ext cx="1857375" cy="1519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55" y="4169410"/>
            <a:ext cx="1813560" cy="156019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作品内容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3720" y="1529715"/>
            <a:ext cx="1939925" cy="729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</a:t>
            </a: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总览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246505" y="2913380"/>
            <a:ext cx="9090660" cy="2192655"/>
            <a:chOff x="1963" y="5268"/>
            <a:chExt cx="14316" cy="3453"/>
          </a:xfrm>
        </p:grpSpPr>
        <p:sp>
          <p:nvSpPr>
            <p:cNvPr id="10" name="圆角矩形 9"/>
            <p:cNvSpPr/>
            <p:nvPr/>
          </p:nvSpPr>
          <p:spPr>
            <a:xfrm>
              <a:off x="5965" y="5269"/>
              <a:ext cx="2371" cy="1392"/>
            </a:xfrm>
            <a:prstGeom prst="roundRect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相似度模型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3909" y="5268"/>
              <a:ext cx="2371" cy="1392"/>
            </a:xfrm>
            <a:prstGeom prst="roundRect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0002" y="5269"/>
              <a:ext cx="2371" cy="1392"/>
            </a:xfrm>
            <a:prstGeom prst="roundRect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可解释性模型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058" y="5269"/>
              <a:ext cx="2370" cy="1392"/>
              <a:chOff x="2058" y="5269"/>
              <a:chExt cx="2370" cy="1392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2058" y="5269"/>
                <a:ext cx="2371" cy="1392"/>
              </a:xfrm>
              <a:prstGeom prst="roundRect">
                <a:avLst/>
              </a:prstGeom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296" y="5683"/>
                <a:ext cx="2003" cy="56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继续预训练</a:t>
                </a: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963" y="7545"/>
              <a:ext cx="2560" cy="1176"/>
              <a:chOff x="1981" y="7505"/>
              <a:chExt cx="2560" cy="1176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981" y="7505"/>
                <a:ext cx="2560" cy="11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243" y="7685"/>
                <a:ext cx="2003" cy="56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大规模中文相似度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箭头连接符 19"/>
            <p:cNvCxnSpPr>
              <a:stCxn id="18" idx="0"/>
              <a:endCxn id="3" idx="2"/>
            </p:cNvCxnSpPr>
            <p:nvPr/>
          </p:nvCxnSpPr>
          <p:spPr>
            <a:xfrm flipV="1">
              <a:off x="3243" y="6661"/>
              <a:ext cx="1" cy="884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3" idx="3"/>
              <a:endCxn id="10" idx="1"/>
            </p:cNvCxnSpPr>
            <p:nvPr/>
          </p:nvCxnSpPr>
          <p:spPr>
            <a:xfrm>
              <a:off x="4429" y="5965"/>
              <a:ext cx="1536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5879" y="7545"/>
              <a:ext cx="2560" cy="1176"/>
              <a:chOff x="1981" y="7505"/>
              <a:chExt cx="2560" cy="1176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981" y="7505"/>
                <a:ext cx="2560" cy="11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3" y="7685"/>
                <a:ext cx="2003" cy="56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训练数据传递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增强</a:t>
                </a: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5" name="直接箭头连接符 24"/>
            <p:cNvCxnSpPr>
              <a:stCxn id="23" idx="0"/>
              <a:endCxn id="10" idx="2"/>
            </p:cNvCxnSpPr>
            <p:nvPr/>
          </p:nvCxnSpPr>
          <p:spPr>
            <a:xfrm flipH="1" flipV="1">
              <a:off x="7151" y="6661"/>
              <a:ext cx="8" cy="884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0" idx="3"/>
              <a:endCxn id="12" idx="1"/>
            </p:cNvCxnSpPr>
            <p:nvPr/>
          </p:nvCxnSpPr>
          <p:spPr>
            <a:xfrm>
              <a:off x="8336" y="5965"/>
              <a:ext cx="1666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2" idx="3"/>
              <a:endCxn id="11" idx="1"/>
            </p:cNvCxnSpPr>
            <p:nvPr/>
          </p:nvCxnSpPr>
          <p:spPr>
            <a:xfrm flipV="1">
              <a:off x="12373" y="5964"/>
              <a:ext cx="1536" cy="1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作品内容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3720" y="1529715"/>
            <a:ext cx="6292850" cy="4994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继续预训练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数据：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大规模中文相似度数据</a:t>
            </a:r>
            <a:r>
              <a:rPr lang="en-US" altLang="zh-CN" sz="1800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RoBERTa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相同的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MLM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方式对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chinese_roberta_wwm_ext_large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继续进行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领域数据预训练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，从而达到消除预训练和下游任务之间不一致的目的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953135" y="6340475"/>
            <a:ext cx="4114800" cy="365125"/>
          </a:xfrm>
        </p:spPr>
        <p:txBody>
          <a:bodyPr/>
          <a:p>
            <a:pPr algn="l"/>
            <a:r>
              <a:rPr lang="en-US" altLang="zh-CN"/>
              <a:t>[1] </a:t>
            </a:r>
            <a:r>
              <a:rPr lang="zh-CN" altLang="en-US"/>
              <a:t>https://github.com/liucongg/NLPDataSet</a:t>
            </a:r>
            <a:endParaRPr lang="zh-CN" altLang="en-US"/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310" y="2081530"/>
            <a:ext cx="3732530" cy="33794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作品内容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3720" y="1529715"/>
            <a:ext cx="11032490" cy="4994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相似度任务</a:t>
            </a: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微调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数据增强：</a:t>
            </a:r>
            <a:r>
              <a:rPr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传递增强</a:t>
            </a:r>
            <a:r>
              <a:rPr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策略。同时</a:t>
            </a:r>
            <a:r>
              <a:rPr 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通过按照原数据集标签比例进行采样来</a:t>
            </a:r>
            <a:r>
              <a:rPr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保证数据</a:t>
            </a:r>
            <a:r>
              <a:rPr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分布一致性</a:t>
            </a:r>
            <a:r>
              <a:rPr 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训练：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交互式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编码方式，具体而言，我们首先将两个句子拼接，然后使用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[CLS]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位置的隐状态经过两层的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MLP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降维后得到的打分作为两个句子的相似度得分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，然后和标签计算交叉熵损失优化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创新技巧：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分组分层学习率策略</a:t>
            </a:r>
            <a:r>
              <a:rPr 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FGM </a:t>
            </a:r>
            <a:r>
              <a:rPr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对抗训练</a:t>
            </a:r>
            <a:r>
              <a:rPr lang="en-US" sz="1400" baseline="30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  <a:r>
              <a:rPr 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指数</a:t>
            </a:r>
            <a:r>
              <a: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移动平均</a:t>
            </a:r>
            <a:r>
              <a:rPr 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R-Drop</a:t>
            </a:r>
            <a:r>
              <a:rPr lang="en-US" sz="1400" baseline="30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[2]</a:t>
            </a:r>
            <a:r>
              <a: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、Multi-Sample Dropout</a:t>
            </a:r>
            <a:r>
              <a:rPr lang="en-US" sz="1400" baseline="30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[3]</a:t>
            </a:r>
            <a:r>
              <a:rPr 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不同层表示</a:t>
            </a:r>
            <a:r>
              <a:rPr 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Mixup</a:t>
            </a:r>
            <a:r>
              <a:rPr lang="en-US" sz="1400" baseline="30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[4]</a:t>
            </a:r>
            <a:r>
              <a:rPr 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分类阈值调整；</a:t>
            </a:r>
            <a:endParaRPr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81065" y="3582035"/>
            <a:ext cx="5257800" cy="2276475"/>
          </a:xfrm>
          <a:prstGeom prst="rect">
            <a:avLst/>
          </a:prstGeom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553720" y="5858510"/>
            <a:ext cx="5511165" cy="1205865"/>
          </a:xfrm>
        </p:spPr>
        <p:txBody>
          <a:bodyPr/>
          <a:p>
            <a:pPr algn="l"/>
            <a:r>
              <a:rPr lang="en-US" altLang="zh-CN"/>
              <a:t>[1] </a:t>
            </a:r>
            <a:r>
              <a:rPr lang="en-US" altLang="zh-CN">
                <a:sym typeface="+mn-ea"/>
              </a:rPr>
              <a:t>Adversarial Training Methods for Semi-Supervised Text Classification. ICLR 2017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[2] R-Drop: Regularized Dropout for Neural Networks. NIPS 2021</a:t>
            </a:r>
            <a:endParaRPr lang="en-US" altLang="zh-CN"/>
          </a:p>
          <a:p>
            <a:pPr algn="l"/>
            <a:r>
              <a:rPr lang="en-US" altLang="zh-CN"/>
              <a:t>[3] </a:t>
            </a:r>
            <a:r>
              <a:rPr lang="en-US" altLang="zh-CN">
                <a:sym typeface="+mn-ea"/>
              </a:rPr>
              <a:t>Multi-Sample Dropout for Accelerated Training and Better Generalization.</a:t>
            </a:r>
            <a:endParaRPr lang="en-US" altLang="zh-CN"/>
          </a:p>
          <a:p>
            <a:pPr algn="l"/>
            <a:r>
              <a:rPr lang="en-US" altLang="zh-CN"/>
              <a:t>[4] </a:t>
            </a:r>
            <a:r>
              <a:rPr lang="en-US" altLang="zh-CN">
                <a:sym typeface="+mn-ea"/>
              </a:rPr>
              <a:t>mixup: Beyond Empirical Risk Minimization. ICLR 2018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2868" y="839272"/>
            <a:ext cx="2422525" cy="521970"/>
            <a:chOff x="1320730" y="1815878"/>
            <a:chExt cx="2422525" cy="521970"/>
          </a:xfrm>
        </p:grpSpPr>
        <p:sp>
          <p:nvSpPr>
            <p:cNvPr id="6" name="文本框 5"/>
            <p:cNvSpPr txBox="1"/>
            <p:nvPr/>
          </p:nvSpPr>
          <p:spPr>
            <a:xfrm>
              <a:off x="1320730" y="1815878"/>
              <a:ext cx="24225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作品内容</a:t>
              </a:r>
              <a:endPara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41687" y="1908211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53476" y="795846"/>
            <a:ext cx="98165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3720" y="1529715"/>
            <a:ext cx="11032490" cy="4994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可解释性</a:t>
            </a:r>
            <a:r>
              <a:rPr lang="zh-CN" altLang="en-US" sz="2400" b="1">
                <a:solidFill>
                  <a:srgbClr val="0D56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</a:t>
            </a:r>
            <a:endParaRPr lang="zh-CN" altLang="en-US" sz="2400" b="1">
              <a:solidFill>
                <a:srgbClr val="0D56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方法：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梯度归因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的方式，基于梯度计算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token embedding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各个维度的重要性分数，然后使用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L2范数对其进行规约，得到单个字符的重要性分数。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创新技巧：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考虑相似度预测结果以及文本之间的字符重叠；（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↑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相似文本对相同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token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重要性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分数）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聚类句子对样本，考虑类别代表样本的归因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41065" y="4248150"/>
            <a:ext cx="5257800" cy="2276475"/>
          </a:xfrm>
          <a:prstGeom prst="rect">
            <a:avLst/>
          </a:prstGeom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553720" y="5858510"/>
            <a:ext cx="5511165" cy="1205865"/>
          </a:xfrm>
        </p:spPr>
        <p:txBody>
          <a:bodyPr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845945" y="4707890"/>
            <a:ext cx="3300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UNIT_PLACING_PICTURE_USER_VIEWPORT" val="{&quot;height&quot;:3585,&quot;width&quot;:8280}"/>
</p:tagLst>
</file>

<file path=ppt/tags/tag2.xml><?xml version="1.0" encoding="utf-8"?>
<p:tagLst xmlns:p="http://schemas.openxmlformats.org/presentationml/2006/main">
  <p:tag name="KSO_WM_UNIT_PLACING_PICTURE_USER_VIEWPORT" val="{&quot;height&quot;:3585,&quot;width&quot;:8280}"/>
</p:tagLst>
</file>

<file path=ppt/tags/tag3.xml><?xml version="1.0" encoding="utf-8"?>
<p:tagLst xmlns:p="http://schemas.openxmlformats.org/presentationml/2006/main">
  <p:tag name="KSO_WM_UNIT_TABLE_BEAUTIFY" val="smartTable{904bfc90-b5c4-4161-9e66-c57be75cfbb3}"/>
</p:tagLst>
</file>

<file path=ppt/tags/tag4.xml><?xml version="1.0" encoding="utf-8"?>
<p:tagLst xmlns:p="http://schemas.openxmlformats.org/presentationml/2006/main">
  <p:tag name="COMMONDATA" val="eyJoZGlkIjoiMzdjYTU1YTIyOTc5NjY0YjhkMmM3MDllNzUzOTczOGUifQ=="/>
  <p:tag name="KSO_WPP_MARK_KEY" val="718c85dd-2c5d-43fa-aa77-ac6a1be57c4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2502</Words>
  <Application>WPS 演示</Application>
  <PresentationFormat>宽屏</PresentationFormat>
  <Paragraphs>198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Segoe UI Black</vt:lpstr>
      <vt:lpstr>Wingdings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万凡琦</cp:lastModifiedBy>
  <cp:revision>69</cp:revision>
  <dcterms:created xsi:type="dcterms:W3CDTF">2022-07-25T01:29:00Z</dcterms:created>
  <dcterms:modified xsi:type="dcterms:W3CDTF">2022-12-29T11:54:31Z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C2E4823FCD38484F8280C6001EE6FDC4</vt:lpwstr>
  </property>
  <property fmtid="{D5CDD505-2E9C-101B-9397-08002B2CF9AE}" pid="3" name="KSOProductBuildVer">
    <vt:lpwstr>2052-11.1.0.12980</vt:lpwstr>
  </property>
</Properties>
</file>